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76" r:id="rId3"/>
    <p:sldId id="279" r:id="rId4"/>
    <p:sldId id="278" r:id="rId5"/>
    <p:sldId id="283" r:id="rId6"/>
    <p:sldId id="28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739"/>
    <a:srgbClr val="FF3F3F"/>
    <a:srgbClr val="FF9B9B"/>
    <a:srgbClr val="FF6565"/>
    <a:srgbClr val="FA3838"/>
    <a:srgbClr val="78B55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Доля корректно заполненных МСЗ по 3-м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ЖС</a:t>
            </a:r>
            <a:endParaRPr lang="ru-RU" dirty="0"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F1-4130-9F55-2FC68B0F0A6D}"/>
              </c:ext>
            </c:extLst>
          </c:dPt>
          <c:dPt>
            <c:idx val="1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DF1-4130-9F55-2FC68B0F0A6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37C6511-4E47-4FAA-BB66-771D17A2C703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DF1-4130-9F55-2FC68B0F0A6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DF1-4130-9F55-2FC68B0F0A6D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МСЗ некорректно/неполностью
заполнено</c:v>
                </c:pt>
                <c:pt idx="1">
                  <c:v>МСЗ корректно
заполнено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2782</c:v>
                </c:pt>
                <c:pt idx="1">
                  <c:v>2512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F1-4130-9F55-2FC68B0F0A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78975656470939082"/>
          <c:w val="1"/>
          <c:h val="0.1081093993974758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u="none" strike="noStrike" baseline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Доля заполненных полей в ЕГИССО по 3-м ЖС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3E2-479F-AE81-87D8B7BC50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E2-479F-AE81-87D8B7BC503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37C6511-4E47-4FAA-BB66-771D17A2C703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3E2-479F-AE81-87D8B7BC503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3E2-479F-AE81-87D8B7BC5039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заполненных полей в ЕГИССО
</c:v>
                </c:pt>
                <c:pt idx="1">
                  <c:v>Количество не заполненных полей в ЕГИССО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35619</c:v>
                </c:pt>
                <c:pt idx="1">
                  <c:v>1735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2-479F-AE81-87D8B7BC503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0251460446785405"/>
          <c:w val="1"/>
          <c:h val="0.1332261388029198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Динамика наполнения ЕГИССО </a:t>
            </a:r>
            <a:endParaRPr lang="ru-RU" sz="2200" dirty="0">
              <a:solidFill>
                <a:schemeClr val="accent6">
                  <a:lumMod val="75000"/>
                </a:schemeClr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01.12.2020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4874</c:v>
                </c:pt>
                <c:pt idx="1">
                  <c:v>967</c:v>
                </c:pt>
                <c:pt idx="2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7-45FE-A088-AEF0BC2D24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состоянию на 09.12.2020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5C-45F5-81A4-D75051A0346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65C-45F5-81A4-D75051A034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5C-45F5-81A4-D75051A03465}"/>
              </c:ext>
            </c:extLst>
          </c:dPt>
          <c:dLbls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5358</c:v>
                </c:pt>
                <c:pt idx="1">
                  <c:v>1210</c:v>
                </c:pt>
                <c:pt idx="2">
                  <c:v>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7-45FE-A088-AEF0BC2D24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состоянию на 16.12.2020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5294</c:v>
                </c:pt>
                <c:pt idx="1">
                  <c:v>3107</c:v>
                </c:pt>
                <c:pt idx="2">
                  <c:v>2512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C-45F5-81A4-D75051A03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507120"/>
        <c:axId val="623499576"/>
      </c:barChart>
      <c:catAx>
        <c:axId val="62350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499576"/>
        <c:crosses val="autoZero"/>
        <c:auto val="1"/>
        <c:lblAlgn val="ctr"/>
        <c:lblOffset val="100"/>
        <c:noMultiLvlLbl val="0"/>
      </c:catAx>
      <c:valAx>
        <c:axId val="623499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350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165382020585105"/>
          <c:w val="0.98073831045824889"/>
          <c:h val="9.83461797941489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Доля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корректно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заполненных МСЗ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по 3-м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ЖС</a:t>
            </a:r>
            <a:endParaRPr lang="ru-RU" sz="2200" b="1" dirty="0">
              <a:solidFill>
                <a:schemeClr val="accent6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31848325605703"/>
          <c:y val="1.9843578457172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621697729913566"/>
          <c:y val="0.21014789431905409"/>
          <c:w val="0.77985814522645003"/>
          <c:h val="0.62557209438830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A5D-4815-BE73-E606CB50B81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5D-4815-BE73-E606CB50B8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294-4EF4-A767-471E942B1331}"/>
              </c:ext>
            </c:extLst>
          </c:dPt>
          <c:dLbls>
            <c:dLbl>
              <c:idx val="0"/>
              <c:spPr>
                <a:gradFill rotWithShape="1">
                  <a:gsLst>
                    <a:gs pos="0">
                      <a:schemeClr val="accent2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2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A5D-4815-BE73-E606CB50B819}"/>
                </c:ext>
              </c:extLst>
            </c:dLbl>
            <c:dLbl>
              <c:idx val="1"/>
              <c:spPr>
                <a:gradFill rotWithShape="1">
                  <a:gsLst>
                    <a:gs pos="0">
                      <a:schemeClr val="accent4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4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4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4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A5D-4815-BE73-E606CB50B819}"/>
                </c:ext>
              </c:extLst>
            </c:dLbl>
            <c:dLbl>
              <c:idx val="2"/>
              <c:spPr>
                <a:gradFill rotWithShape="1">
                  <a:gsLst>
                    <a:gs pos="0">
                      <a:schemeClr val="accent6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6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6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6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294-4EF4-A767-471E942B13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По состоянию на 01.12.2020</c:v>
                </c:pt>
                <c:pt idx="1">
                  <c:v>По состоянию на 09.12.2020</c:v>
                </c:pt>
                <c:pt idx="2">
                  <c:v>По состоянию на 16.12.2020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11.97</c:v>
                </c:pt>
                <c:pt idx="1">
                  <c:v>19.670000000000002</c:v>
                </c:pt>
                <c:pt idx="2">
                  <c:v>41.67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D-4815-BE73-E606CB50B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28687936"/>
        <c:axId val="628689576"/>
      </c:barChart>
      <c:catAx>
        <c:axId val="62868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9576"/>
        <c:crosses val="autoZero"/>
        <c:auto val="1"/>
        <c:lblAlgn val="ctr"/>
        <c:lblOffset val="100"/>
        <c:noMultiLvlLbl val="0"/>
      </c:catAx>
      <c:valAx>
        <c:axId val="628689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868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D3C10-0D35-4D4A-A4BC-C1F58AE178B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70832-1427-402C-BE4D-2997F302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5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3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0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7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5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4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3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75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2D210-2062-43BC-8DFC-C523DE6E8F5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6608047" y="1078821"/>
            <a:ext cx="5320077" cy="1915220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8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384200" y="1070085"/>
            <a:ext cx="5592175" cy="1902817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21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84200" y="-206000"/>
            <a:ext cx="10448958" cy="87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hangingPunct="1"/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17558" y="-206000"/>
            <a:ext cx="10515600" cy="787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lang="ru-RU" sz="2400" dirty="0">
              <a:solidFill>
                <a:srgbClr val="0061DA"/>
              </a:solidFill>
            </a:endParaRPr>
          </a:p>
        </p:txBody>
      </p:sp>
      <p:sp>
        <p:nvSpPr>
          <p:cNvPr id="81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9" y="114286"/>
            <a:ext cx="9745858" cy="49500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532015" y="108064"/>
            <a:ext cx="11571316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2564421" y="169600"/>
            <a:ext cx="7751617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Методика рейтинга 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информированию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1135" y="1795475"/>
            <a:ext cx="5122322" cy="67710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65A739"/>
                </a:solidFill>
              </a:rPr>
              <a:t>R</a:t>
            </a:r>
            <a:r>
              <a:rPr lang="en-US" sz="1050" b="1" dirty="0" err="1">
                <a:solidFill>
                  <a:srgbClr val="65A739"/>
                </a:solidFill>
              </a:rPr>
              <a:t>reg</a:t>
            </a:r>
            <a:r>
              <a:rPr lang="en-US" b="1" dirty="0">
                <a:solidFill>
                  <a:srgbClr val="65A739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Доля корректно заполненных в ЕГИССО МСП по 3-м жизненным ситуациям (ЖС))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7852" y="1727773"/>
            <a:ext cx="4878123" cy="92333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Количество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корректно заполненных в ЕГИССО МСП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3-м ЖС / Количество МСП, привязанных субъектом РФ к 3-м ЖС</a:t>
            </a: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460940" y="1143783"/>
            <a:ext cx="3201839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+mn-lt"/>
              </a:rPr>
              <a:t>Формула расчета рейтинга:</a:t>
            </a:r>
            <a:endParaRPr lang="ru-RU" sz="1800" b="1" dirty="0">
              <a:latin typeface="+mn-lt"/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6060944" y="1982821"/>
            <a:ext cx="405011" cy="271637"/>
          </a:xfrm>
          <a:prstGeom prst="mathEqual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3319" y="1645955"/>
            <a:ext cx="63299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5A739"/>
                </a:solidFill>
              </a:rPr>
              <a:t>         </a:t>
            </a:r>
            <a:endParaRPr lang="en-US" b="1" dirty="0">
              <a:solidFill>
                <a:srgbClr val="65A739"/>
              </a:solidFill>
            </a:endParaRPr>
          </a:p>
          <a:p>
            <a:r>
              <a:rPr lang="ru-RU" sz="2000" b="1" dirty="0" smtClean="0">
                <a:solidFill>
                  <a:srgbClr val="65A739"/>
                </a:solidFill>
              </a:rPr>
              <a:t> </a:t>
            </a:r>
            <a:r>
              <a:rPr lang="en-US" sz="2000" b="1" dirty="0" smtClean="0">
                <a:solidFill>
                  <a:srgbClr val="65A739"/>
                </a:solidFill>
              </a:rPr>
              <a:t> </a:t>
            </a:r>
            <a:endParaRPr lang="en-US" sz="2000" b="1" dirty="0">
              <a:solidFill>
                <a:srgbClr val="65A739"/>
              </a:solidFill>
            </a:endParaRPr>
          </a:p>
          <a:p>
            <a:r>
              <a:rPr lang="en-US" b="1" dirty="0" smtClean="0">
                <a:solidFill>
                  <a:srgbClr val="65A739"/>
                </a:solidFill>
              </a:rPr>
              <a:t>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7558" y="3390795"/>
            <a:ext cx="116014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Учитываются </a:t>
            </a:r>
            <a:r>
              <a:rPr lang="ru-RU" sz="1600" dirty="0">
                <a:solidFill>
                  <a:srgbClr val="000000"/>
                </a:solidFill>
              </a:rPr>
              <a:t>только привязки мер к ЖС, находящиеся в статусе «согласовано</a:t>
            </a:r>
            <a:r>
              <a:rPr lang="ru-RU" sz="1600" dirty="0" smtClean="0">
                <a:solidFill>
                  <a:srgbClr val="000000"/>
                </a:solidFill>
              </a:rPr>
              <a:t>».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Полностью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меры, в которых заполнены следующие поля: наименование поставщика, </a:t>
            </a:r>
            <a:r>
              <a:rPr lang="ru-RU" sz="1600" dirty="0" smtClean="0">
                <a:solidFill>
                  <a:srgbClr val="000000"/>
                </a:solidFill>
              </a:rPr>
              <a:t>наименование МСЗ, перечень </a:t>
            </a:r>
            <a:r>
              <a:rPr lang="ru-RU" sz="1600" dirty="0">
                <a:solidFill>
                  <a:srgbClr val="000000"/>
                </a:solidFill>
              </a:rPr>
              <a:t>категорий получателей, </a:t>
            </a:r>
            <a:r>
              <a:rPr lang="ru-RU" sz="1600" dirty="0" smtClean="0">
                <a:solidFill>
                  <a:srgbClr val="000000"/>
                </a:solidFill>
              </a:rPr>
              <a:t>период действия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расчетная </a:t>
            </a:r>
            <a:r>
              <a:rPr lang="ru-RU" sz="1600" dirty="0">
                <a:solidFill>
                  <a:srgbClr val="000000"/>
                </a:solidFill>
              </a:rPr>
              <a:t>сумма, </a:t>
            </a:r>
            <a:r>
              <a:rPr lang="ru-RU" sz="1600" dirty="0" smtClean="0">
                <a:solidFill>
                  <a:srgbClr val="000000"/>
                </a:solidFill>
              </a:rPr>
              <a:t>ф</a:t>
            </a:r>
            <a:r>
              <a:rPr lang="ru-RU" sz="1600" dirty="0">
                <a:solidFill>
                  <a:srgbClr val="000000"/>
                </a:solidFill>
              </a:rPr>
              <a:t>орма предоставления, периодичность предоставления, основание, </a:t>
            </a:r>
            <a:r>
              <a:rPr lang="ru-RU" sz="1600" dirty="0" smtClean="0">
                <a:solidFill>
                  <a:srgbClr val="000000"/>
                </a:solidFill>
              </a:rPr>
              <a:t>условие, </a:t>
            </a:r>
            <a:r>
              <a:rPr lang="ru-RU" sz="1600" dirty="0"/>
              <a:t>п</a:t>
            </a:r>
            <a:r>
              <a:rPr lang="ru-RU" sz="1600" dirty="0" smtClean="0"/>
              <a:t>еречень </a:t>
            </a:r>
            <a:r>
              <a:rPr lang="ru-RU" sz="1600" dirty="0"/>
              <a:t>форм обращения за </a:t>
            </a:r>
            <a:r>
              <a:rPr lang="ru-RU" sz="1600" dirty="0" smtClean="0"/>
              <a:t>мерой</a:t>
            </a:r>
            <a:r>
              <a:rPr lang="ru-RU" sz="1600" dirty="0"/>
              <a:t>, </a:t>
            </a:r>
            <a:r>
              <a:rPr lang="ru-RU" sz="1600" dirty="0" smtClean="0"/>
              <a:t>формы </a:t>
            </a:r>
            <a:r>
              <a:rPr lang="ru-RU" sz="1600" dirty="0"/>
              <a:t>получения результата меры, уровень НПА, перечень НПА, </a:t>
            </a:r>
            <a:r>
              <a:rPr lang="ru-RU" sz="1600" dirty="0" smtClean="0"/>
              <a:t>место получения МСЗ.</a:t>
            </a:r>
            <a:endParaRPr lang="ru-RU" sz="1600" dirty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Корректно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</a:t>
            </a:r>
            <a:r>
              <a:rPr lang="ru-RU" sz="1600" dirty="0" smtClean="0">
                <a:solidFill>
                  <a:srgbClr val="000000"/>
                </a:solidFill>
              </a:rPr>
              <a:t>меры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в которых все поля заполнены в строгом соответствии со стандартами (меры по переданным федеральным полномочиям) или в соответствии с действующими региональными НПА (региональные меры).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Субъекты</a:t>
            </a:r>
            <a:r>
              <a:rPr lang="ru-RU" sz="1600" dirty="0">
                <a:solidFill>
                  <a:srgbClr val="000000"/>
                </a:solidFill>
              </a:rPr>
              <a:t>, у которых менее десяти мер привязано к ЖС, дисквалифицируются.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7500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90274"/>
              </p:ext>
            </p:extLst>
          </p:nvPr>
        </p:nvGraphicFramePr>
        <p:xfrm>
          <a:off x="473533" y="492235"/>
          <a:ext cx="11283557" cy="5770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0576">
                  <a:extLst>
                    <a:ext uri="{9D8B030D-6E8A-4147-A177-3AD203B41FA5}">
                      <a16:colId xmlns:a16="http://schemas.microsoft.com/office/drawing/2014/main" val="1124583892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212985982"/>
                    </a:ext>
                  </a:extLst>
                </a:gridCol>
                <a:gridCol w="1612669">
                  <a:extLst>
                    <a:ext uri="{9D8B030D-6E8A-4147-A177-3AD203B41FA5}">
                      <a16:colId xmlns:a16="http://schemas.microsoft.com/office/drawing/2014/main" val="1926850984"/>
                    </a:ext>
                  </a:extLst>
                </a:gridCol>
                <a:gridCol w="1479666">
                  <a:extLst>
                    <a:ext uri="{9D8B030D-6E8A-4147-A177-3AD203B41FA5}">
                      <a16:colId xmlns:a16="http://schemas.microsoft.com/office/drawing/2014/main" val="4054439211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793618954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3120714282"/>
                    </a:ext>
                  </a:extLst>
                </a:gridCol>
                <a:gridCol w="1166675">
                  <a:extLst>
                    <a:ext uri="{9D8B030D-6E8A-4147-A177-3AD203B41FA5}">
                      <a16:colId xmlns:a16="http://schemas.microsoft.com/office/drawing/2014/main" val="3282707344"/>
                    </a:ext>
                  </a:extLst>
                </a:gridCol>
              </a:tblGrid>
              <a:tr h="604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59624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Астраханская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605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Пензенская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3261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4581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215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9309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Ульяновская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116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48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9484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Мордовия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227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61479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34800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Хабаровский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04167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122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1813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026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1087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Оренбургская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268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Вологодская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490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19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9995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67158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Сахалинская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0369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1906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94603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24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00190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effectLst/>
                        </a:rPr>
                        <a:t>25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6561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Архангельская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3165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Севастополь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55722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67026" y="97067"/>
            <a:ext cx="9662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Рейтинг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информированию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556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033076"/>
              </p:ext>
            </p:extLst>
          </p:nvPr>
        </p:nvGraphicFramePr>
        <p:xfrm>
          <a:off x="473533" y="290944"/>
          <a:ext cx="11289878" cy="5992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6440">
                  <a:extLst>
                    <a:ext uri="{9D8B030D-6E8A-4147-A177-3AD203B41FA5}">
                      <a16:colId xmlns:a16="http://schemas.microsoft.com/office/drawing/2014/main" val="2958789403"/>
                    </a:ext>
                  </a:extLst>
                </a:gridCol>
                <a:gridCol w="2437707">
                  <a:extLst>
                    <a:ext uri="{9D8B030D-6E8A-4147-A177-3AD203B41FA5}">
                      <a16:colId xmlns:a16="http://schemas.microsoft.com/office/drawing/2014/main" val="864083354"/>
                    </a:ext>
                  </a:extLst>
                </a:gridCol>
                <a:gridCol w="1522959">
                  <a:extLst>
                    <a:ext uri="{9D8B030D-6E8A-4147-A177-3AD203B41FA5}">
                      <a16:colId xmlns:a16="http://schemas.microsoft.com/office/drawing/2014/main" val="2289436611"/>
                    </a:ext>
                  </a:extLst>
                </a:gridCol>
                <a:gridCol w="1449907">
                  <a:extLst>
                    <a:ext uri="{9D8B030D-6E8A-4147-A177-3AD203B41FA5}">
                      <a16:colId xmlns:a16="http://schemas.microsoft.com/office/drawing/2014/main" val="967996600"/>
                    </a:ext>
                  </a:extLst>
                </a:gridCol>
                <a:gridCol w="1433746">
                  <a:extLst>
                    <a:ext uri="{9D8B030D-6E8A-4147-A177-3AD203B41FA5}">
                      <a16:colId xmlns:a16="http://schemas.microsoft.com/office/drawing/2014/main" val="249360598"/>
                    </a:ext>
                  </a:extLst>
                </a:gridCol>
                <a:gridCol w="2008510">
                  <a:extLst>
                    <a:ext uri="{9D8B030D-6E8A-4147-A177-3AD203B41FA5}">
                      <a16:colId xmlns:a16="http://schemas.microsoft.com/office/drawing/2014/main" val="3301603038"/>
                    </a:ext>
                  </a:extLst>
                </a:gridCol>
                <a:gridCol w="1050609">
                  <a:extLst>
                    <a:ext uri="{9D8B030D-6E8A-4147-A177-3AD203B41FA5}">
                      <a16:colId xmlns:a16="http://schemas.microsoft.com/office/drawing/2014/main" val="4157251811"/>
                    </a:ext>
                  </a:extLst>
                </a:gridCol>
              </a:tblGrid>
              <a:tr h="639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1007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Мурманская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9274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Саратовская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521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0325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Ставропольский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729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Северная Осетия - Алания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2764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62067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9546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05903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Санкт-Петербург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Чукотский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6725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4825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Волгоградская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05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Марий Эл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6078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6879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5320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Крым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1610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8788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Чувашская Республика - Чувашия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0091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Саха (Якутия)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3752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8958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56505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6107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4164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Карелия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245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89113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927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283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21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37000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515775"/>
              </p:ext>
            </p:extLst>
          </p:nvPr>
        </p:nvGraphicFramePr>
        <p:xfrm>
          <a:off x="473533" y="167888"/>
          <a:ext cx="11280662" cy="6148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452">
                  <a:extLst>
                    <a:ext uri="{9D8B030D-6E8A-4147-A177-3AD203B41FA5}">
                      <a16:colId xmlns:a16="http://schemas.microsoft.com/office/drawing/2014/main" val="190850596"/>
                    </a:ext>
                  </a:extLst>
                </a:gridCol>
                <a:gridCol w="2818015">
                  <a:extLst>
                    <a:ext uri="{9D8B030D-6E8A-4147-A177-3AD203B41FA5}">
                      <a16:colId xmlns:a16="http://schemas.microsoft.com/office/drawing/2014/main" val="966298501"/>
                    </a:ext>
                  </a:extLst>
                </a:gridCol>
                <a:gridCol w="1321724">
                  <a:extLst>
                    <a:ext uri="{9D8B030D-6E8A-4147-A177-3AD203B41FA5}">
                      <a16:colId xmlns:a16="http://schemas.microsoft.com/office/drawing/2014/main" val="3971792866"/>
                    </a:ext>
                  </a:extLst>
                </a:gridCol>
                <a:gridCol w="1377300">
                  <a:extLst>
                    <a:ext uri="{9D8B030D-6E8A-4147-A177-3AD203B41FA5}">
                      <a16:colId xmlns:a16="http://schemas.microsoft.com/office/drawing/2014/main" val="3556528574"/>
                    </a:ext>
                  </a:extLst>
                </a:gridCol>
                <a:gridCol w="1430652">
                  <a:extLst>
                    <a:ext uri="{9D8B030D-6E8A-4147-A177-3AD203B41FA5}">
                      <a16:colId xmlns:a16="http://schemas.microsoft.com/office/drawing/2014/main" val="1484481034"/>
                    </a:ext>
                  </a:extLst>
                </a:gridCol>
                <a:gridCol w="1980179">
                  <a:extLst>
                    <a:ext uri="{9D8B030D-6E8A-4147-A177-3AD203B41FA5}">
                      <a16:colId xmlns:a16="http://schemas.microsoft.com/office/drawing/2014/main" val="1255950303"/>
                    </a:ext>
                  </a:extLst>
                </a:gridCol>
                <a:gridCol w="1072340">
                  <a:extLst>
                    <a:ext uri="{9D8B030D-6E8A-4147-A177-3AD203B41FA5}">
                      <a16:colId xmlns:a16="http://schemas.microsoft.com/office/drawing/2014/main" val="3011290059"/>
                    </a:ext>
                  </a:extLst>
                </a:gridCol>
              </a:tblGrid>
              <a:tr h="6299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рейтинге4646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9068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9474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7508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10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8714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0828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97292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9714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760957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2368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50721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9635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97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5921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21331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8670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6492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2299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46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9768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61964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7583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Адыгея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0890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Алтай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945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15807"/>
                  </a:ext>
                </a:extLst>
              </a:tr>
              <a:tr h="188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2262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8019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Хакасия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8078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372360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8317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Ханты-Мансийский автономный округ - Югра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3408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41,67%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6161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76227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/>
          <p:cNvGraphicFramePr>
            <a:graphicFrameLocks/>
          </p:cNvGraphicFramePr>
          <p:nvPr>
            <p:extLst/>
          </p:nvPr>
        </p:nvGraphicFramePr>
        <p:xfrm>
          <a:off x="6400798" y="523703"/>
          <a:ext cx="4630191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881150" y="523704"/>
          <a:ext cx="4630188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53542" y="3669094"/>
            <a:ext cx="679994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95 %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43177" y="1713426"/>
            <a:ext cx="973343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41</a:t>
            </a:r>
            <a:r>
              <a:rPr lang="ru-RU" b="1" dirty="0" smtClean="0"/>
              <a:t>,67 %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4965" y="5668038"/>
            <a:ext cx="44985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Количество МСЗ, привязанных к 3-м ЖС: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Максимально – 1275 (Ростовская область)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Минимально – 0 (ХМАО)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Медиана – 36 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2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949712627"/>
              </p:ext>
            </p:extLst>
          </p:nvPr>
        </p:nvGraphicFramePr>
        <p:xfrm>
          <a:off x="218209" y="789709"/>
          <a:ext cx="6806046" cy="5091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752929789"/>
              </p:ext>
            </p:extLst>
          </p:nvPr>
        </p:nvGraphicFramePr>
        <p:xfrm>
          <a:off x="7138555" y="688492"/>
          <a:ext cx="4779818" cy="5192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253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</TotalTime>
  <Words>1250</Words>
  <Application>Microsoft Office PowerPoint</Application>
  <PresentationFormat>Широкоэкранный</PresentationFormat>
  <Paragraphs>686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Trebuchet MS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Носко Борис Петрович</dc:creator>
  <cp:lastModifiedBy>Хатламаджиян Роза Давидовна</cp:lastModifiedBy>
  <cp:revision>208</cp:revision>
  <dcterms:created xsi:type="dcterms:W3CDTF">2020-08-18T10:50:49Z</dcterms:created>
  <dcterms:modified xsi:type="dcterms:W3CDTF">2020-12-21T11:06:46Z</dcterms:modified>
</cp:coreProperties>
</file>